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000000"/>
          </p15:clr>
        </p15:guide>
        <p15:guide id="4" pos="2141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87703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endParaRPr dirty="0"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55561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8875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1881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6130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4968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637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2057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1811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431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45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05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171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5684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4482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105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9892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best fit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group score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34769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800" cy="3722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463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6859966" y="1249405"/>
            <a:ext cx="2283900" cy="4384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9948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89948" y="120000"/>
                </a:lnTo>
                <a:lnTo>
                  <a:pt x="89948" y="106516"/>
                </a:lnTo>
                <a:lnTo>
                  <a:pt x="40266" y="106516"/>
                </a:lnTo>
                <a:lnTo>
                  <a:pt x="40266" y="79117"/>
                </a:lnTo>
                <a:lnTo>
                  <a:pt x="0" y="79117"/>
                </a:lnTo>
                <a:lnTo>
                  <a:pt x="0" y="40575"/>
                </a:lnTo>
                <a:lnTo>
                  <a:pt x="40266" y="40575"/>
                </a:lnTo>
                <a:lnTo>
                  <a:pt x="40266" y="13045"/>
                </a:lnTo>
                <a:lnTo>
                  <a:pt x="89948" y="1304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0" y="1237089"/>
            <a:ext cx="2182800" cy="4397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1438" y="286"/>
                </a:lnTo>
                <a:cubicBezTo>
                  <a:pt x="72415" y="3360"/>
                  <a:pt x="120000" y="28921"/>
                  <a:pt x="120000" y="60000"/>
                </a:cubicBezTo>
                <a:cubicBezTo>
                  <a:pt x="120000" y="91078"/>
                  <a:pt x="72415" y="116639"/>
                  <a:pt x="11438" y="119713"/>
                </a:cubicBezTo>
                <a:lnTo>
                  <a:pt x="0" y="120000"/>
                </a:lnTo>
                <a:close/>
              </a:path>
            </a:pathLst>
          </a:custGeom>
          <a:solidFill>
            <a:srgbClr val="E60028"/>
          </a:solidFill>
          <a:ln>
            <a:noFill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685800" y="1400433"/>
            <a:ext cx="6400800" cy="21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685800" y="359374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97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3" name="Shape 23" descr="\\winsprdfp01.rmit.internal\Across Depts\COM-Comms&amp;Eng\COM-Comms&amp;Eng\For Editorial\Branding\LOGOS\RMIT Training 2008\TRAINING 1colour White Pos.eps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99916" y="5949280"/>
            <a:ext cx="1404000" cy="74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Shape 31" descr="RMIT_DUO_RGB_flat_LR.jpg"/>
          <p:cNvPicPr preferRelativeResize="0"/>
          <p:nvPr/>
        </p:nvPicPr>
        <p:blipFill rotWithShape="1">
          <a:blip r:embed="rId2">
            <a:alphaModFix/>
          </a:blip>
          <a:srcRect l="17498" r="23445"/>
          <a:stretch/>
        </p:blipFill>
        <p:spPr>
          <a:xfrm>
            <a:off x="0" y="0"/>
            <a:ext cx="5400000" cy="60891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Shape 3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98593"/>
                </a:lnTo>
                <a:lnTo>
                  <a:pt x="2730" y="98409"/>
                </a:lnTo>
                <a:cubicBezTo>
                  <a:pt x="17286" y="96438"/>
                  <a:pt x="28645" y="80047"/>
                  <a:pt x="28645" y="60119"/>
                </a:cubicBezTo>
                <a:cubicBezTo>
                  <a:pt x="28645" y="40191"/>
                  <a:pt x="17286" y="23801"/>
                  <a:pt x="2730" y="21830"/>
                </a:cubicBezTo>
                <a:lnTo>
                  <a:pt x="0" y="21646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859966" y="1249405"/>
            <a:ext cx="2283900" cy="4384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9948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89948" y="120000"/>
                </a:lnTo>
                <a:lnTo>
                  <a:pt x="89948" y="106516"/>
                </a:lnTo>
                <a:lnTo>
                  <a:pt x="40266" y="106516"/>
                </a:lnTo>
                <a:lnTo>
                  <a:pt x="40266" y="79117"/>
                </a:lnTo>
                <a:lnTo>
                  <a:pt x="0" y="79117"/>
                </a:lnTo>
                <a:lnTo>
                  <a:pt x="0" y="40575"/>
                </a:lnTo>
                <a:lnTo>
                  <a:pt x="40266" y="40575"/>
                </a:lnTo>
                <a:lnTo>
                  <a:pt x="40266" y="13045"/>
                </a:lnTo>
                <a:lnTo>
                  <a:pt x="89948" y="1304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ctrTitle"/>
          </p:nvPr>
        </p:nvSpPr>
        <p:spPr>
          <a:xfrm>
            <a:off x="685800" y="1400433"/>
            <a:ext cx="6400800" cy="21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685800" y="359374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97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97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8" name="Shape 38" descr="\\winsprdfp01.rmit.internal\Across Depts\COM-Comms&amp;Eng\COM-Comms&amp;Eng\For Editorial\Branding\LOGOS\RMIT Training 2008\TRAINING 1colour White Pos.ep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99916" y="5949280"/>
            <a:ext cx="1404000" cy="74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989136" y="2651760"/>
            <a:ext cx="6359100" cy="30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Shape 52"/>
          <p:cNvSpPr/>
          <p:nvPr/>
        </p:nvSpPr>
        <p:spPr>
          <a:xfrm>
            <a:off x="0" y="6065520"/>
            <a:ext cx="792600" cy="792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91018" y="6004672"/>
            <a:ext cx="1405800" cy="6297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/>
          <p:nvPr/>
        </p:nvSpPr>
        <p:spPr>
          <a:xfrm rot="5400000">
            <a:off x="5943598" y="4"/>
            <a:ext cx="3200400" cy="3200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19999" y="0"/>
                </a:lnTo>
                <a:lnTo>
                  <a:pt x="119999" y="0"/>
                </a:lnTo>
                <a:cubicBezTo>
                  <a:pt x="119999" y="66274"/>
                  <a:pt x="66274" y="120000"/>
                  <a:pt x="0" y="1200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Shape 57"/>
          <p:cNvSpPr/>
          <p:nvPr/>
        </p:nvSpPr>
        <p:spPr>
          <a:xfrm rot="10800000">
            <a:off x="5943599" y="0"/>
            <a:ext cx="3200400" cy="3200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40000" y="0"/>
                </a:lnTo>
                <a:lnTo>
                  <a:pt x="40000" y="40000"/>
                </a:lnTo>
                <a:lnTo>
                  <a:pt x="80000" y="40000"/>
                </a:lnTo>
                <a:lnTo>
                  <a:pt x="80000" y="80000"/>
                </a:lnTo>
                <a:lnTo>
                  <a:pt x="120000" y="80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80000"/>
                </a:lnTo>
                <a:lnTo>
                  <a:pt x="0" y="40000"/>
                </a:lnTo>
                <a:close/>
              </a:path>
            </a:pathLst>
          </a:custGeom>
          <a:solidFill>
            <a:srgbClr val="AA00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005524" y="2651760"/>
            <a:ext cx="6359100" cy="30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Shape 62"/>
          <p:cNvSpPr/>
          <p:nvPr/>
        </p:nvSpPr>
        <p:spPr>
          <a:xfrm>
            <a:off x="0" y="6065520"/>
            <a:ext cx="792600" cy="792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91018" y="6004672"/>
            <a:ext cx="1405800" cy="62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0"/>
            <a:ext cx="9144000" cy="114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93472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97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9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6065520"/>
            <a:ext cx="792600" cy="792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 rot="10800000">
            <a:off x="7997700" y="132"/>
            <a:ext cx="1146300" cy="114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40000" y="0"/>
                </a:lnTo>
                <a:lnTo>
                  <a:pt x="40000" y="40000"/>
                </a:lnTo>
                <a:lnTo>
                  <a:pt x="80000" y="40000"/>
                </a:lnTo>
                <a:lnTo>
                  <a:pt x="80000" y="80000"/>
                </a:lnTo>
                <a:lnTo>
                  <a:pt x="120000" y="80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80000"/>
                </a:lnTo>
                <a:lnTo>
                  <a:pt x="0" y="40000"/>
                </a:lnTo>
                <a:close/>
              </a:path>
            </a:pathLst>
          </a:custGeom>
          <a:solidFill>
            <a:srgbClr val="AA00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71120" y="6356350"/>
            <a:ext cx="721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Shape 14" descr="\\winsprdfp01.rmit.internal\Across Depts\COM-Comms&amp;Eng\COM-Comms&amp;Eng\For Editorial\Branding\LOGOS\RMIT Training 2008\TRAINING 2colour Blue Pos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80312" y="6165304"/>
            <a:ext cx="1332000" cy="5514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1022175" y="926750"/>
            <a:ext cx="60936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</a:pPr>
            <a:r>
              <a:rPr lang="en-US" sz="4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—</a:t>
            </a:r>
            <a:r>
              <a:rPr lang="en-US"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/>
              <a:t>Steps towards successful TBLA</a:t>
            </a:r>
            <a:endParaRPr sz="4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1022185" y="3593740"/>
            <a:ext cx="5705389" cy="1156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None/>
            </a:pPr>
            <a:r>
              <a:rPr lang="en-US"/>
              <a:t>14th July 2018</a:t>
            </a: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1022185" y="5733256"/>
            <a:ext cx="3621823" cy="578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Arial"/>
              <a:buNone/>
            </a:pPr>
            <a:r>
              <a:rPr lang="en-US" sz="1800">
                <a:solidFill>
                  <a:schemeClr val="lt1"/>
                </a:solidFill>
              </a:rPr>
              <a:t>Denise Flipo and Liz Clark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6" name="Shape 76"/>
          <p:cNvCxnSpPr/>
          <p:nvPr/>
        </p:nvCxnSpPr>
        <p:spPr>
          <a:xfrm>
            <a:off x="1118978" y="5721858"/>
            <a:ext cx="3132000" cy="0"/>
          </a:xfrm>
          <a:prstGeom prst="straightConnector1">
            <a:avLst/>
          </a:prstGeom>
          <a:noFill/>
          <a:ln w="254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sp>
        <p:nvSpPr>
          <p:cNvPr id="77" name="Shape 77"/>
          <p:cNvSpPr/>
          <p:nvPr/>
        </p:nvSpPr>
        <p:spPr>
          <a:xfrm>
            <a:off x="7236296" y="5877272"/>
            <a:ext cx="1512168" cy="7920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Shape 78" descr="\\winsprdfp01.rmit.internal\Across Depts\COM-Comms&amp;Eng\COM-Comms&amp;Eng\For Editorial\Branding\LOGOS\RMIT Training 2008\TRAINING 1colour White Pos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04248" y="5661248"/>
            <a:ext cx="1473333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Post trial—positive responses</a:t>
            </a:r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i="1"/>
              <a:t>Students</a:t>
            </a:r>
            <a:endParaRPr sz="2400" b="1" i="1"/>
          </a:p>
          <a:p>
            <a:pPr marL="457200" lvl="0" indent="-38100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control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enjoyment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course reflective</a:t>
            </a:r>
            <a:endParaRPr sz="2400"/>
          </a:p>
          <a:p>
            <a:pPr marL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i="1"/>
              <a:t>Teachers</a:t>
            </a:r>
            <a:r>
              <a:rPr lang="en-US" sz="2400"/>
              <a:t>   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authenticity</a:t>
            </a:r>
            <a:endParaRPr sz="2400"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400"/>
              <a:t>washback</a:t>
            </a:r>
            <a:r>
              <a:rPr lang="en-US"/>
              <a:t>  </a:t>
            </a:r>
            <a:endParaRPr/>
          </a:p>
          <a:p>
            <a:pPr marL="457200" lvl="0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400"/>
              <a:t>worthwhile </a:t>
            </a:r>
            <a:r>
              <a:rPr lang="en-US"/>
              <a:t>   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Post trial—issues that emerged 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i="1"/>
              <a:t>Students</a:t>
            </a:r>
            <a:endParaRPr sz="2400" b="1" i="1"/>
          </a:p>
          <a:p>
            <a:pPr marL="457200" lvl="0" indent="-38100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difficult to understand other students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too difficult (one student)</a:t>
            </a:r>
            <a:endParaRPr sz="2400"/>
          </a:p>
          <a:p>
            <a:pPr marL="45720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i="1"/>
              <a:t>Teachers</a:t>
            </a:r>
            <a:endParaRPr sz="2400" b="1" i="1"/>
          </a:p>
          <a:p>
            <a:pPr marL="457200" lvl="0" indent="-38100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difficult to monitor all SS fairly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role unevenness in level of challenge</a:t>
            </a:r>
            <a:endParaRPr sz="240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felt the need to intervene at times</a:t>
            </a:r>
            <a:endParaRPr sz="2400"/>
          </a:p>
          <a:p>
            <a:pPr marL="457200" lvl="0" indent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 sz="1800" b="1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Challenges: fairness &amp; reliability</a:t>
            </a:r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544450" y="1608926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subjective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uneven level of difficulty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difficult to monitor evenly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differing approach by teachers</a:t>
            </a:r>
            <a:endParaRPr/>
          </a:p>
          <a:p>
            <a:pPr marL="0" lvl="0" indent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Challenges: pushback</a:t>
            </a: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significant change</a:t>
            </a:r>
            <a:endParaRPr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more active role for teachers</a:t>
            </a:r>
            <a:endParaRPr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curriculum busy</a:t>
            </a:r>
            <a:endParaRPr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concerns about fairness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Challenges: practicality</a:t>
            </a: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precise timing difficult</a:t>
            </a:r>
            <a:endParaRPr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giving meaningful feedback</a:t>
            </a:r>
            <a:endParaRPr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management role interferes with monitoring role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Future</a:t>
            </a:r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teacher notes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teacher buy-in   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utilise technology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low stakes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tolerance of ambiguity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Outstanding questions</a:t>
            </a: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pushback?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fairness?</a:t>
            </a:r>
            <a:endParaRPr/>
          </a:p>
          <a:p>
            <a:pPr marL="457200" lvl="0" indent="-406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freedom vs structure?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7200"/>
              <a:t>Questions?</a:t>
            </a:r>
            <a:endParaRPr sz="7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 / Further reading</a:t>
            </a: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1800"/>
              <a:t>Norris, J M (2014) </a:t>
            </a:r>
            <a:r>
              <a:rPr lang="en-US" sz="1800" i="1"/>
              <a:t>How do we assess task-based performance?</a:t>
            </a:r>
            <a:r>
              <a:rPr lang="en-US" sz="1800"/>
              <a:t>, webinar, CALPER/LARC, Retrieved 4th June, 2018 &lt;https://www.slideshare.net/larcevents/how-do-we-assess-taskbased-performance-with-dr-john-norris&gt;</a:t>
            </a:r>
            <a:endParaRPr sz="1800"/>
          </a:p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1800"/>
              <a:t>Van Gorp, K &amp; Deygers, B (2014) ‘Task-Based Language Assessment’ in Kunnan, A J (ed.), </a:t>
            </a:r>
            <a:r>
              <a:rPr lang="en-US" sz="1800" i="1"/>
              <a:t>The Companion to Language Assessment Volume II</a:t>
            </a:r>
            <a:r>
              <a:rPr lang="en-US" sz="1800"/>
              <a:t>, Wiley Blackwell, UK, pp. 578-593</a:t>
            </a:r>
            <a:endParaRPr sz="1800"/>
          </a:p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Rationale</a:t>
            </a:r>
            <a:endParaRPr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Procedure</a:t>
            </a:r>
            <a:endParaRPr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Trial results</a:t>
            </a:r>
            <a:endParaRPr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Challenges</a:t>
            </a:r>
            <a:endParaRPr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future</a:t>
            </a:r>
            <a:endParaRPr/>
          </a:p>
          <a:p>
            <a: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Outstanding questions</a:t>
            </a:r>
            <a:endParaRPr/>
          </a:p>
          <a:p>
            <a:pPr marL="457200" lvl="0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Question time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/>
              <a:t>Definition</a:t>
            </a:r>
            <a:endParaRPr sz="32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542300"/>
            <a:ext cx="8229600" cy="46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What is TBLA?</a:t>
            </a: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/>
              <a:t>“The elicitation and evaluation of language </a:t>
            </a:r>
            <a:r>
              <a:rPr lang="en-US" sz="2400" i="1" u="sng"/>
              <a:t>use</a:t>
            </a:r>
            <a:r>
              <a:rPr lang="en-US" sz="2400" i="1"/>
              <a:t> (across all modalities) for expressing and interpreting </a:t>
            </a:r>
            <a:r>
              <a:rPr lang="en-US" sz="2400" i="1" u="sng"/>
              <a:t>meaning</a:t>
            </a:r>
            <a:r>
              <a:rPr lang="en-US" sz="2400" i="1"/>
              <a:t>, within a well-defined communicative </a:t>
            </a:r>
            <a:r>
              <a:rPr lang="en-US" sz="2400" i="1" u="sng"/>
              <a:t>context</a:t>
            </a:r>
            <a:r>
              <a:rPr lang="en-US" sz="2400" i="1"/>
              <a:t>, for a clear </a:t>
            </a:r>
            <a:r>
              <a:rPr lang="en-US" sz="2400" i="1" u="sng"/>
              <a:t>purpose</a:t>
            </a:r>
            <a:r>
              <a:rPr lang="en-US" sz="2400" i="1"/>
              <a:t>, towards a valued </a:t>
            </a:r>
            <a:r>
              <a:rPr lang="en-US" sz="2400" i="1" u="sng"/>
              <a:t>goal or outcome</a:t>
            </a:r>
            <a:r>
              <a:rPr lang="en-US" sz="2400" i="1"/>
              <a:t>.” </a:t>
            </a:r>
            <a:r>
              <a:rPr lang="en-US" sz="2400"/>
              <a:t>(Norris 2014)</a:t>
            </a:r>
            <a:endParaRPr sz="24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63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Rationale: why TBLA?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04850" y="1231950"/>
            <a:ext cx="8229600" cy="46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authentic: assesses real world behaviours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aligns closely with classroom and workplace tasks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some scope for student autonomy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involves all 4 skills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no cheating possible!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Rationale: RMIT Training</a:t>
            </a: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351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course-reflective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positive washback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takes pressure from EOCs</a:t>
            </a:r>
            <a:endParaRPr sz="2400"/>
          </a:p>
          <a:p>
            <a:pPr marL="45720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rtl="0"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formative</a:t>
            </a:r>
            <a:endParaRPr sz="2400"/>
          </a:p>
          <a:p>
            <a:pPr marL="457200" lvl="0" indent="0">
              <a:spcBef>
                <a:spcPts val="56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Procedure—pretrial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task choice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preparations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teacher input</a:t>
            </a:r>
            <a:endParaRPr/>
          </a:p>
          <a:p>
            <a:pPr marL="914400" lvl="0" indent="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Procedure—during trial</a:t>
            </a:r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Task</a:t>
            </a:r>
            <a:endParaRPr/>
          </a:p>
          <a:p>
            <a:pPr marL="457200" lvl="0" indent="-406400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‘Interview an expert’</a:t>
            </a:r>
            <a:endParaRPr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interviewer, expert, 2 observers</a:t>
            </a:r>
            <a:endParaRPr/>
          </a:p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Step 1 - task info, decide roles</a:t>
            </a:r>
            <a:endParaRPr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Step 2 - brainstorm questions and ideas</a:t>
            </a:r>
            <a:endParaRPr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Step 3 - interview, feedback </a:t>
            </a:r>
            <a:endParaRPr/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/>
              <a:t>Step 4 - written reflection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Rubric</a:t>
            </a:r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875" y="1146450"/>
            <a:ext cx="8763000" cy="504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Procedure—post trial</a:t>
            </a:r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student feedback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teacher feedback</a:t>
            </a:r>
            <a:endParaRPr/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assessment team debrief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MIT 1">
      <a:dk1>
        <a:srgbClr val="000054"/>
      </a:dk1>
      <a:lt1>
        <a:srgbClr val="FFFFFF"/>
      </a:lt1>
      <a:dk2>
        <a:srgbClr val="E60028"/>
      </a:dk2>
      <a:lt2>
        <a:srgbClr val="EEECE1"/>
      </a:lt2>
      <a:accent1>
        <a:srgbClr val="FC9147"/>
      </a:accent1>
      <a:accent2>
        <a:srgbClr val="FAC800"/>
      </a:accent2>
      <a:accent3>
        <a:srgbClr val="00DCB4"/>
      </a:accent3>
      <a:accent4>
        <a:srgbClr val="7AE1AA"/>
      </a:accent4>
      <a:accent5>
        <a:srgbClr val="0078FF"/>
      </a:accent5>
      <a:accent6>
        <a:srgbClr val="00AAFF"/>
      </a:accent6>
      <a:hlink>
        <a:srgbClr val="AA00AA"/>
      </a:hlink>
      <a:folHlink>
        <a:srgbClr val="C864C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363</Words>
  <Application>Microsoft Office PowerPoint</Application>
  <PresentationFormat>On-screen Show (4:3)</PresentationFormat>
  <Paragraphs>121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— Steps towards successful TBLA</vt:lpstr>
      <vt:lpstr>Outline</vt:lpstr>
      <vt:lpstr>Definition</vt:lpstr>
      <vt:lpstr>Rationale: why TBLA?</vt:lpstr>
      <vt:lpstr>Rationale: RMIT Training</vt:lpstr>
      <vt:lpstr>Procedure—pretrial</vt:lpstr>
      <vt:lpstr>Procedure—during trial</vt:lpstr>
      <vt:lpstr>Rubric</vt:lpstr>
      <vt:lpstr>Procedure—post trial</vt:lpstr>
      <vt:lpstr>Post trial—positive responses</vt:lpstr>
      <vt:lpstr> Post trial—issues that emerged </vt:lpstr>
      <vt:lpstr>Challenges: fairness &amp; reliability</vt:lpstr>
      <vt:lpstr>Challenges: pushback</vt:lpstr>
      <vt:lpstr>Challenges: practicality</vt:lpstr>
      <vt:lpstr>Future</vt:lpstr>
      <vt:lpstr>Outstanding questions</vt:lpstr>
      <vt:lpstr>PowerPoint Presentation</vt:lpstr>
      <vt:lpstr>References / Further reading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— Steps towards successful TBLA</dc:title>
  <dc:creator>Denise Flipo</dc:creator>
  <cp:lastModifiedBy>Denise Flipo</cp:lastModifiedBy>
  <cp:revision>2</cp:revision>
  <dcterms:modified xsi:type="dcterms:W3CDTF">2018-07-19T05:50:16Z</dcterms:modified>
</cp:coreProperties>
</file>